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3" r:id="rId28"/>
    <p:sldId id="285" r:id="rId29"/>
    <p:sldId id="287" r:id="rId30"/>
    <p:sldId id="288" r:id="rId31"/>
    <p:sldId id="289" r:id="rId32"/>
    <p:sldId id="286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30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8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3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6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0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1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9E62-FC99-463A-9FA3-52A30D64B23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E8918-AC5B-40A2-AEFB-F3E6090F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hillity@iu.ed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5372" y="792579"/>
            <a:ext cx="9144000" cy="1499931"/>
          </a:xfrm>
        </p:spPr>
        <p:txBody>
          <a:bodyPr>
            <a:normAutofit fontScale="90000"/>
          </a:bodyPr>
          <a:lstStyle/>
          <a:p>
            <a:r>
              <a:rPr lang="en-US" dirty="0"/>
              <a:t>CSCI 30000</a:t>
            </a:r>
            <a:br>
              <a:rPr lang="en-US" dirty="0"/>
            </a:br>
            <a:r>
              <a:rPr lang="en-US" dirty="0"/>
              <a:t>Systems Programming</a:t>
            </a:r>
            <a:br>
              <a:rPr lang="en-US" dirty="0"/>
            </a:br>
            <a:r>
              <a:rPr lang="en-US" dirty="0"/>
              <a:t>Course Project</a:t>
            </a:r>
          </a:p>
        </p:txBody>
      </p:sp>
      <p:pic>
        <p:nvPicPr>
          <p:cNvPr id="1026" name="Picture 2" descr="Image result for System Software: An Introduction to Systems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49" y="2300748"/>
            <a:ext cx="2373445" cy="318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672281" y="5708820"/>
            <a:ext cx="8262551" cy="8986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TA: Tyler Phillips</a:t>
            </a:r>
          </a:p>
          <a:p>
            <a:r>
              <a:rPr lang="en-US">
                <a:hlinkClick r:id="rId3"/>
              </a:rPr>
              <a:t>phillity@iu.edu</a:t>
            </a:r>
            <a:endParaRPr lang="en-US" dirty="0"/>
          </a:p>
          <a:p>
            <a:r>
              <a:rPr lang="en-US" dirty="0"/>
              <a:t>MW 12:30-1:30 SL228</a:t>
            </a:r>
          </a:p>
        </p:txBody>
      </p:sp>
    </p:spTree>
    <p:extLst>
      <p:ext uri="{BB962C8B-B14F-4D97-AF65-F5344CB8AC3E}">
        <p14:creationId xmlns:p14="http://schemas.microsoft.com/office/powerpoint/2010/main" val="116521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functions.txt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3" b="13994"/>
          <a:stretch/>
        </p:blipFill>
        <p:spPr>
          <a:xfrm>
            <a:off x="269789" y="2364259"/>
            <a:ext cx="6664411" cy="349284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164859" y="2423856"/>
            <a:ext cx="5161893" cy="1200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functions.txt object program solution (pg. 65)</a:t>
            </a:r>
          </a:p>
        </p:txBody>
      </p:sp>
    </p:spTree>
    <p:extLst>
      <p:ext uri="{BB962C8B-B14F-4D97-AF65-F5344CB8AC3E}">
        <p14:creationId xmlns:p14="http://schemas.microsoft.com/office/powerpoint/2010/main" val="74068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Cool! We can already see the answers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For many of the sample programs the solutions are given in the book</a:t>
            </a:r>
          </a:p>
          <a:p>
            <a:r>
              <a:rPr lang="en-US" dirty="0">
                <a:sym typeface="Wingdings" panose="05000000000000000000" pitchFamily="2" charset="2"/>
              </a:rPr>
              <a:t>As you implement your assembler and add functionalities to successfully process each of the six sample programs, you can reference these solutions to see if you are on the right track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This still doesn’t tell us much about how to actually generate the displayed object code or location columns though </a:t>
            </a:r>
          </a:p>
          <a:p>
            <a:r>
              <a:rPr lang="en-US" dirty="0">
                <a:sym typeface="Wingdings" panose="05000000000000000000" pitchFamily="2" charset="2"/>
              </a:rPr>
              <a:t>Let us try to figure out</a:t>
            </a:r>
          </a:p>
        </p:txBody>
      </p:sp>
    </p:spTree>
    <p:extLst>
      <p:ext uri="{BB962C8B-B14F-4D97-AF65-F5344CB8AC3E}">
        <p14:creationId xmlns:p14="http://schemas.microsoft.com/office/powerpoint/2010/main" val="420108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4" r="61616" b="10915"/>
          <a:stretch/>
        </p:blipFill>
        <p:spPr>
          <a:xfrm rot="5400000">
            <a:off x="8563714" y="3472733"/>
            <a:ext cx="2272680" cy="435781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338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t="18908" r="57766" b="3475"/>
          <a:stretch/>
        </p:blipFill>
        <p:spPr>
          <a:xfrm rot="5400000">
            <a:off x="2808976" y="3395829"/>
            <a:ext cx="2387260" cy="439704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86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given functions.txt file has four tab delimited columns</a:t>
            </a:r>
          </a:p>
          <a:p>
            <a:pPr lvl="1"/>
            <a:r>
              <a:rPr lang="en-US" dirty="0"/>
              <a:t>Symbol Column, Operation Column, Operand Column and Comments Column</a:t>
            </a:r>
          </a:p>
          <a:p>
            <a:r>
              <a:rPr lang="en-US" dirty="0"/>
              <a:t>Comments are indicated with a ‘.’</a:t>
            </a:r>
          </a:p>
          <a:p>
            <a:r>
              <a:rPr lang="en-US" dirty="0"/>
              <a:t>In the solution a </a:t>
            </a:r>
            <a:r>
              <a:rPr lang="en-US" dirty="0" err="1"/>
              <a:t>Loc</a:t>
            </a:r>
            <a:r>
              <a:rPr lang="en-US" dirty="0"/>
              <a:t> </a:t>
            </a:r>
            <a:r>
              <a:rPr lang="en-US" dirty="0" err="1"/>
              <a:t>Coulmn</a:t>
            </a:r>
            <a:r>
              <a:rPr lang="en-US" dirty="0"/>
              <a:t> and Object Code Column are added</a:t>
            </a:r>
          </a:p>
        </p:txBody>
      </p:sp>
    </p:spTree>
    <p:extLst>
      <p:ext uri="{BB962C8B-B14F-4D97-AF65-F5344CB8AC3E}">
        <p14:creationId xmlns:p14="http://schemas.microsoft.com/office/powerpoint/2010/main" val="3885660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4" r="61616" b="10915"/>
          <a:stretch/>
        </p:blipFill>
        <p:spPr>
          <a:xfrm rot="5400000">
            <a:off x="8563714" y="3472733"/>
            <a:ext cx="2272680" cy="435781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338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862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we need to perform our assembler’s first pass which will serve mainly to create the </a:t>
            </a:r>
            <a:r>
              <a:rPr lang="en-US" dirty="0" err="1"/>
              <a:t>Loc</a:t>
            </a:r>
            <a:r>
              <a:rPr lang="en-US" dirty="0"/>
              <a:t> Column and Symbol Table (SYMTAB)</a:t>
            </a:r>
          </a:p>
          <a:p>
            <a:r>
              <a:rPr lang="en-US" dirty="0"/>
              <a:t>The </a:t>
            </a:r>
            <a:r>
              <a:rPr lang="en-US" dirty="0" err="1"/>
              <a:t>Loc</a:t>
            </a:r>
            <a:r>
              <a:rPr lang="en-US" dirty="0"/>
              <a:t> (Location) Column can be created by simply finding the program’s starting address and tracking the amount of bytes that have been used by instructions</a:t>
            </a:r>
          </a:p>
          <a:p>
            <a:pPr lvl="1"/>
            <a:r>
              <a:rPr lang="en-US" dirty="0"/>
              <a:t>How many bytes per instruction?</a:t>
            </a:r>
          </a:p>
          <a:p>
            <a:pPr lvl="1"/>
            <a:r>
              <a:rPr lang="en-US" dirty="0"/>
              <a:t>We will need to use our OPTAB </a:t>
            </a:r>
          </a:p>
          <a:p>
            <a:pPr marL="457200" lvl="1" indent="0">
              <a:buNone/>
            </a:pPr>
            <a:r>
              <a:rPr lang="en-US" dirty="0"/>
              <a:t>   (we will see what this is in the next slide)</a:t>
            </a:r>
          </a:p>
          <a:p>
            <a:r>
              <a:rPr lang="en-US" dirty="0"/>
              <a:t>The SYMTAB will keep track of the values</a:t>
            </a:r>
          </a:p>
          <a:p>
            <a:pPr marL="0" indent="0">
              <a:buNone/>
            </a:pPr>
            <a:r>
              <a:rPr lang="en-US" dirty="0"/>
              <a:t>   in the </a:t>
            </a:r>
            <a:r>
              <a:rPr lang="en-US" dirty="0" err="1"/>
              <a:t>Loc</a:t>
            </a:r>
            <a:r>
              <a:rPr lang="en-US" dirty="0"/>
              <a:t> Column corresponding to </a:t>
            </a:r>
          </a:p>
          <a:p>
            <a:pPr marL="0" indent="0">
              <a:buNone/>
            </a:pPr>
            <a:r>
              <a:rPr lang="en-US" dirty="0"/>
              <a:t>   each symbol in the Symbol Column</a:t>
            </a:r>
          </a:p>
        </p:txBody>
      </p:sp>
    </p:spTree>
    <p:extLst>
      <p:ext uri="{BB962C8B-B14F-4D97-AF65-F5344CB8AC3E}">
        <p14:creationId xmlns:p14="http://schemas.microsoft.com/office/powerpoint/2010/main" val="343984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Next, we need to perform our second pass in which we generate the Object Code column</a:t>
            </a:r>
          </a:p>
          <a:p>
            <a:r>
              <a:rPr lang="en-US" dirty="0"/>
              <a:t>Take a second to re-read (or read </a:t>
            </a:r>
            <a:r>
              <a:rPr lang="en-US" dirty="0">
                <a:sym typeface="Wingdings" panose="05000000000000000000" pitchFamily="2" charset="2"/>
              </a:rPr>
              <a:t>) 2.2.1 Instruction Formats and Addressing Modes (pg. 57-61) to get an idea of what we will need to do</a:t>
            </a:r>
            <a:endParaRPr lang="en-US" dirty="0"/>
          </a:p>
          <a:p>
            <a:r>
              <a:rPr lang="en-US" dirty="0"/>
              <a:t>First we should create an Operation Table (OPTAB)</a:t>
            </a:r>
          </a:p>
          <a:p>
            <a:pPr lvl="1"/>
            <a:r>
              <a:rPr lang="en-US" dirty="0"/>
              <a:t>The OPTAB will contain an entry for each instruction belonging to the SIC/XE instruction set</a:t>
            </a:r>
          </a:p>
          <a:p>
            <a:pPr lvl="1"/>
            <a:r>
              <a:rPr lang="en-US" dirty="0"/>
              <a:t>Each entry should contain the instruction’s corresponding mnemonic, opcode, and format(s)</a:t>
            </a:r>
          </a:p>
          <a:p>
            <a:pPr lvl="1"/>
            <a:r>
              <a:rPr lang="en-US" dirty="0"/>
              <a:t>This information is all given in the back of the book</a:t>
            </a:r>
          </a:p>
        </p:txBody>
      </p:sp>
    </p:spTree>
    <p:extLst>
      <p:ext uri="{BB962C8B-B14F-4D97-AF65-F5344CB8AC3E}">
        <p14:creationId xmlns:p14="http://schemas.microsoft.com/office/powerpoint/2010/main" val="20576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the OPTAB, we will use it to determine an instruction’s opcode and format</a:t>
            </a:r>
          </a:p>
          <a:p>
            <a:r>
              <a:rPr lang="en-US" dirty="0"/>
              <a:t>Then (if necessary) we need to calculate the addressing mode information (</a:t>
            </a:r>
            <a:r>
              <a:rPr lang="en-US" dirty="0" err="1"/>
              <a:t>nixbpe</a:t>
            </a:r>
            <a:r>
              <a:rPr lang="en-US" dirty="0"/>
              <a:t> bits)</a:t>
            </a:r>
          </a:p>
          <a:p>
            <a:r>
              <a:rPr lang="en-US" dirty="0"/>
              <a:t>Finally (if necessary) we need to calculate the </a:t>
            </a:r>
            <a:r>
              <a:rPr lang="en-US" dirty="0" err="1"/>
              <a:t>disp</a:t>
            </a:r>
            <a:r>
              <a:rPr lang="en-US" dirty="0"/>
              <a:t>/target address information based on the addressing mode information</a:t>
            </a:r>
          </a:p>
          <a:p>
            <a:r>
              <a:rPr lang="en-US" dirty="0"/>
              <a:t>All this information will be used to calculate the instructions object code</a:t>
            </a:r>
          </a:p>
          <a:p>
            <a:r>
              <a:rPr lang="en-US" dirty="0"/>
              <a:t>Let us see a few examples</a:t>
            </a:r>
          </a:p>
        </p:txBody>
      </p:sp>
    </p:spTree>
    <p:extLst>
      <p:ext uri="{BB962C8B-B14F-4D97-AF65-F5344CB8AC3E}">
        <p14:creationId xmlns:p14="http://schemas.microsoft.com/office/powerpoint/2010/main" val="1834925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look in functions.txt at this line: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FIRST    STL    RETADR    .SAVE RETURN ADDRESS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First, from our OPTAB we can see STL has an opcode of </a:t>
            </a:r>
            <a:r>
              <a:rPr lang="en-US"/>
              <a:t>14 (hexadecimal) </a:t>
            </a:r>
            <a:r>
              <a:rPr lang="en-US" dirty="0"/>
              <a:t>and has a format of 3/4 (3 or 4)</a:t>
            </a:r>
          </a:p>
          <a:p>
            <a:r>
              <a:rPr lang="en-US" dirty="0"/>
              <a:t>This means the first byte of our opcode will contain the value 14 (0001 0100) plus the n and </a:t>
            </a:r>
            <a:r>
              <a:rPr lang="en-US" dirty="0" err="1"/>
              <a:t>i</a:t>
            </a:r>
            <a:r>
              <a:rPr lang="en-US" dirty="0"/>
              <a:t> bit values we find</a:t>
            </a:r>
          </a:p>
          <a:p>
            <a:r>
              <a:rPr lang="en-US" dirty="0"/>
              <a:t>This also means we will either have a format 3 or 4 instruction</a:t>
            </a:r>
          </a:p>
        </p:txBody>
      </p:sp>
    </p:spTree>
    <p:extLst>
      <p:ext uri="{BB962C8B-B14F-4D97-AF65-F5344CB8AC3E}">
        <p14:creationId xmlns:p14="http://schemas.microsoft.com/office/powerpoint/2010/main" val="136931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58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Remember our SIC/XE addressing modes? (pg. 8 and 9)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we tell if it is format 3 or 4?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r="32613" b="14764"/>
          <a:stretch/>
        </p:blipFill>
        <p:spPr>
          <a:xfrm rot="5400000">
            <a:off x="4502890" y="1046678"/>
            <a:ext cx="879621" cy="3377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3" r="30691" b="6596"/>
          <a:stretch/>
        </p:blipFill>
        <p:spPr>
          <a:xfrm rot="5400000">
            <a:off x="3598515" y="2509400"/>
            <a:ext cx="2688373" cy="4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indicate an instruction is format 4, the instruction will be preceded by a ‘+’</a:t>
            </a:r>
          </a:p>
          <a:p>
            <a:pPr lvl="1"/>
            <a:r>
              <a:rPr lang="en-US" dirty="0"/>
              <a:t>For example, in functions.txt take a look at the +JSUB WRECC line</a:t>
            </a:r>
          </a:p>
          <a:p>
            <a:r>
              <a:rPr lang="en-US" dirty="0"/>
              <a:t>Since STL has no preceding ‘+’ it must be format 3</a:t>
            </a:r>
          </a:p>
          <a:p>
            <a:r>
              <a:rPr lang="en-US" dirty="0"/>
              <a:t>So we have the first six bits opcode of our 3 byte format 3 instruction, what about the rest?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5" r="47599" b="6596"/>
          <a:stretch/>
        </p:blipFill>
        <p:spPr>
          <a:xfrm rot="5400000">
            <a:off x="5284338" y="3002930"/>
            <a:ext cx="1227440" cy="581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29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93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Next we need to calculate the </a:t>
            </a:r>
            <a:r>
              <a:rPr lang="en-US" dirty="0" err="1"/>
              <a:t>nixbpe</a:t>
            </a:r>
            <a:r>
              <a:rPr lang="en-US" dirty="0"/>
              <a:t> bits</a:t>
            </a:r>
          </a:p>
          <a:p>
            <a:r>
              <a:rPr lang="en-US" dirty="0"/>
              <a:t>Remember:</a:t>
            </a:r>
          </a:p>
          <a:p>
            <a:pPr lvl="1"/>
            <a:r>
              <a:rPr lang="en-US" dirty="0"/>
              <a:t>n=1, </a:t>
            </a:r>
            <a:r>
              <a:rPr lang="en-US" dirty="0" err="1"/>
              <a:t>i</a:t>
            </a:r>
            <a:r>
              <a:rPr lang="en-US" dirty="0"/>
              <a:t>=1 indicates simple addressing</a:t>
            </a:r>
          </a:p>
          <a:p>
            <a:pPr lvl="2"/>
            <a:r>
              <a:rPr lang="en-US" dirty="0"/>
              <a:t>We have this by default if we don’t have indirect or immediate addressing</a:t>
            </a:r>
          </a:p>
          <a:p>
            <a:pPr lvl="1"/>
            <a:r>
              <a:rPr lang="en-US" dirty="0"/>
              <a:t>n=1, </a:t>
            </a:r>
            <a:r>
              <a:rPr lang="en-US" dirty="0" err="1"/>
              <a:t>i</a:t>
            </a:r>
            <a:r>
              <a:rPr lang="en-US" dirty="0"/>
              <a:t>=0 indicates indirect addressing</a:t>
            </a:r>
          </a:p>
          <a:p>
            <a:pPr lvl="2"/>
            <a:r>
              <a:rPr lang="en-US" dirty="0"/>
              <a:t>This will be signaled by an operand preceded by a ‘@’</a:t>
            </a:r>
          </a:p>
          <a:p>
            <a:pPr lvl="2"/>
            <a:r>
              <a:rPr lang="en-US" dirty="0"/>
              <a:t>For example, in functions.txt find the J @RETADR line</a:t>
            </a:r>
          </a:p>
          <a:p>
            <a:pPr lvl="1"/>
            <a:r>
              <a:rPr lang="en-US" dirty="0"/>
              <a:t>n=0, </a:t>
            </a:r>
            <a:r>
              <a:rPr lang="en-US" dirty="0" err="1"/>
              <a:t>i</a:t>
            </a:r>
            <a:r>
              <a:rPr lang="en-US" dirty="0"/>
              <a:t>=1 indicates immediate addressing</a:t>
            </a:r>
          </a:p>
          <a:p>
            <a:pPr lvl="2"/>
            <a:r>
              <a:rPr lang="en-US" dirty="0"/>
              <a:t>This will be signaled by an operand preceded by a ‘#’</a:t>
            </a:r>
          </a:p>
          <a:p>
            <a:pPr lvl="2"/>
            <a:r>
              <a:rPr lang="en-US" dirty="0"/>
              <a:t>For example, in functions.txt find the LDB #LENGTH line</a:t>
            </a:r>
          </a:p>
          <a:p>
            <a:pPr lvl="1"/>
            <a:r>
              <a:rPr lang="en-US" dirty="0"/>
              <a:t>x=1 indicates indexed addressing</a:t>
            </a:r>
          </a:p>
          <a:p>
            <a:pPr lvl="2"/>
            <a:r>
              <a:rPr lang="en-US" dirty="0"/>
              <a:t>This will be signaled by an operand followed by ‘, X’</a:t>
            </a:r>
          </a:p>
          <a:p>
            <a:pPr lvl="2"/>
            <a:r>
              <a:rPr lang="en-US" dirty="0"/>
              <a:t>For example, in functions.txt find the STCH BUFFER, X line</a:t>
            </a:r>
          </a:p>
          <a:p>
            <a:pPr lvl="1"/>
            <a:r>
              <a:rPr lang="en-US" dirty="0"/>
              <a:t>b=1, p=0 indicates for base relative addressing</a:t>
            </a:r>
          </a:p>
          <a:p>
            <a:pPr lvl="1"/>
            <a:r>
              <a:rPr lang="en-US" dirty="0"/>
              <a:t>b=0, p=1 indicates for program-counter relative addressing</a:t>
            </a:r>
          </a:p>
          <a:p>
            <a:pPr lvl="1"/>
            <a:r>
              <a:rPr lang="en-US" dirty="0"/>
              <a:t>e=1 indicates a format 4 instruction (e=0 indicates format 3 instruction)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2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will serve as a basic guide to help you get started on the course project</a:t>
            </a:r>
          </a:p>
          <a:p>
            <a:r>
              <a:rPr lang="en-US" dirty="0"/>
              <a:t>This project will take a considerable amount of time to complete successfully</a:t>
            </a:r>
          </a:p>
          <a:p>
            <a:pPr lvl="1"/>
            <a:r>
              <a:rPr lang="en-US" u="sng" dirty="0"/>
              <a:t>If you have not already, please quickly make a plan with your group detailing how you will complete this project</a:t>
            </a:r>
          </a:p>
          <a:p>
            <a:pPr lvl="1"/>
            <a:r>
              <a:rPr lang="en-US" u="sng" dirty="0"/>
              <a:t>There is no way you will be able to successfully complete this project if you put if off until the end of the semester</a:t>
            </a:r>
          </a:p>
          <a:p>
            <a:r>
              <a:rPr lang="en-US" dirty="0"/>
              <a:t>This project will enhance both your understanding of System Software and your skills as a programmer</a:t>
            </a:r>
          </a:p>
        </p:txBody>
      </p:sp>
    </p:spTree>
    <p:extLst>
      <p:ext uri="{BB962C8B-B14F-4D97-AF65-F5344CB8AC3E}">
        <p14:creationId xmlns:p14="http://schemas.microsoft.com/office/powerpoint/2010/main" val="2453192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base relative vs. program-counter relative distinction is a bit harder to discern</a:t>
            </a:r>
          </a:p>
          <a:p>
            <a:r>
              <a:rPr lang="en-US" dirty="0">
                <a:sym typeface="Wingdings" panose="05000000000000000000" pitchFamily="2" charset="2"/>
              </a:rPr>
              <a:t>In the reading we learned </a:t>
            </a:r>
            <a:r>
              <a:rPr lang="en-US" dirty="0"/>
              <a:t>program-counter relative is used by default, but, if the displacement (</a:t>
            </a:r>
            <a:r>
              <a:rPr lang="en-US" dirty="0" err="1"/>
              <a:t>disp</a:t>
            </a:r>
            <a:r>
              <a:rPr lang="en-US" dirty="0"/>
              <a:t>) we calculate is out of range, we resort to base relative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3" r="50390"/>
          <a:stretch/>
        </p:blipFill>
        <p:spPr>
          <a:xfrm rot="5400000">
            <a:off x="4745625" y="2206830"/>
            <a:ext cx="1408672" cy="62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51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053"/>
            <a:ext cx="10515600" cy="1325563"/>
          </a:xfrm>
        </p:spPr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027" y="1606378"/>
            <a:ext cx="10515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So, in order to see whether we should use program-counter relative or base relative we need to calculate the displacement (</a:t>
            </a:r>
            <a:r>
              <a:rPr lang="en-US" dirty="0" err="1"/>
              <a:t>disp</a:t>
            </a:r>
            <a:r>
              <a:rPr lang="en-US" dirty="0"/>
              <a:t>) </a:t>
            </a:r>
          </a:p>
          <a:p>
            <a:r>
              <a:rPr lang="en-US" dirty="0"/>
              <a:t>Its been a few slides, remember we are looking at the line: </a:t>
            </a:r>
          </a:p>
          <a:p>
            <a:pPr marL="0" indent="0">
              <a:buNone/>
            </a:pPr>
            <a:r>
              <a:rPr lang="en-US" dirty="0"/>
              <a:t>   FIRST    STL    RETADR    .SAVE RETURN ADDRESS</a:t>
            </a:r>
          </a:p>
          <a:p>
            <a:r>
              <a:rPr lang="en-US" dirty="0"/>
              <a:t>From out first pass, we know this line’s corresponding </a:t>
            </a:r>
            <a:r>
              <a:rPr lang="en-US" dirty="0" err="1"/>
              <a:t>Loc</a:t>
            </a:r>
            <a:r>
              <a:rPr lang="en-US" dirty="0"/>
              <a:t> Column value is 0000</a:t>
            </a:r>
          </a:p>
          <a:p>
            <a:r>
              <a:rPr lang="en-US" dirty="0"/>
              <a:t>From the reading, we know that the PC register will </a:t>
            </a:r>
          </a:p>
          <a:p>
            <a:pPr marL="0" indent="0">
              <a:buNone/>
            </a:pPr>
            <a:r>
              <a:rPr lang="en-US" dirty="0"/>
              <a:t>   contain the next </a:t>
            </a:r>
            <a:r>
              <a:rPr lang="en-US" dirty="0" err="1"/>
              <a:t>Loc</a:t>
            </a:r>
            <a:r>
              <a:rPr lang="en-US" dirty="0"/>
              <a:t> Column value (0003)</a:t>
            </a:r>
          </a:p>
          <a:p>
            <a:r>
              <a:rPr lang="en-US" dirty="0"/>
              <a:t>We also know from our first pass-generated SYMTAB that the </a:t>
            </a:r>
          </a:p>
          <a:p>
            <a:pPr marL="0" indent="0">
              <a:buNone/>
            </a:pPr>
            <a:r>
              <a:rPr lang="en-US" dirty="0"/>
              <a:t>   value corresponding to RETADR is 0030 </a:t>
            </a:r>
          </a:p>
          <a:p>
            <a:pPr marL="0" indent="0">
              <a:buNone/>
            </a:pPr>
            <a:r>
              <a:rPr lang="en-US" dirty="0"/>
              <a:t>   (this is the target address (TA))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8" r="61616" b="19769"/>
          <a:stretch/>
        </p:blipFill>
        <p:spPr>
          <a:xfrm rot="5400000">
            <a:off x="9373676" y="4306688"/>
            <a:ext cx="2405450" cy="257360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9127711" y="5035746"/>
            <a:ext cx="329514" cy="49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9138633" y="6448534"/>
            <a:ext cx="329514" cy="49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124840" y="5142103"/>
            <a:ext cx="329514" cy="49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72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book we see, for pc-relative addressing:</a:t>
            </a:r>
          </a:p>
          <a:p>
            <a:pPr marL="0" indent="0">
              <a:buNone/>
            </a:pPr>
            <a:r>
              <a:rPr lang="en-US" dirty="0"/>
              <a:t>   TA=(PC)+</a:t>
            </a:r>
            <a:r>
              <a:rPr lang="en-US" dirty="0" err="1"/>
              <a:t>disp</a:t>
            </a:r>
            <a:r>
              <a:rPr lang="en-US" dirty="0"/>
              <a:t>  -&gt;  </a:t>
            </a:r>
            <a:r>
              <a:rPr lang="en-US" dirty="0" err="1"/>
              <a:t>disp</a:t>
            </a:r>
            <a:r>
              <a:rPr lang="en-US" dirty="0"/>
              <a:t>=TA-(PC)</a:t>
            </a:r>
          </a:p>
          <a:p>
            <a:r>
              <a:rPr lang="en-US" dirty="0"/>
              <a:t>This means our </a:t>
            </a:r>
            <a:r>
              <a:rPr lang="en-US" dirty="0" err="1"/>
              <a:t>disp</a:t>
            </a:r>
            <a:r>
              <a:rPr lang="en-US" dirty="0"/>
              <a:t>=0030-0003, </a:t>
            </a:r>
            <a:r>
              <a:rPr lang="en-US" dirty="0" err="1"/>
              <a:t>disp</a:t>
            </a:r>
            <a:r>
              <a:rPr lang="en-US" dirty="0"/>
              <a:t>=002D (hexadecimal values)</a:t>
            </a:r>
          </a:p>
          <a:p>
            <a:r>
              <a:rPr lang="en-US" dirty="0"/>
              <a:t>This is within our program-counter relative </a:t>
            </a:r>
            <a:r>
              <a:rPr lang="en-US" dirty="0" err="1"/>
              <a:t>disp</a:t>
            </a:r>
            <a:r>
              <a:rPr lang="en-US" dirty="0"/>
              <a:t> bounds </a:t>
            </a:r>
          </a:p>
          <a:p>
            <a:pPr marL="0" indent="0">
              <a:buNone/>
            </a:pPr>
            <a:r>
              <a:rPr lang="en-US" dirty="0"/>
              <a:t>   (-2048 &lt;= </a:t>
            </a:r>
            <a:r>
              <a:rPr lang="en-US" dirty="0" err="1"/>
              <a:t>disp</a:t>
            </a:r>
            <a:r>
              <a:rPr lang="en-US" dirty="0"/>
              <a:t> &lt;= 2047) (decimal values)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3" r="50390"/>
          <a:stretch/>
        </p:blipFill>
        <p:spPr>
          <a:xfrm rot="5400000">
            <a:off x="4770339" y="2758765"/>
            <a:ext cx="1408672" cy="62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9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1744"/>
          </a:xfrm>
        </p:spPr>
        <p:txBody>
          <a:bodyPr>
            <a:normAutofit/>
          </a:bodyPr>
          <a:lstStyle/>
          <a:p>
            <a:r>
              <a:rPr lang="en-US" dirty="0"/>
              <a:t>We finally have all the information we need to form the object code for line: </a:t>
            </a:r>
          </a:p>
          <a:p>
            <a:pPr marL="0" indent="0">
              <a:buNone/>
            </a:pPr>
            <a:r>
              <a:rPr lang="en-US" dirty="0"/>
              <a:t>   FIRST    STL    RETADR    .SAVE RETURN ADDRESS</a:t>
            </a:r>
          </a:p>
          <a:p>
            <a:r>
              <a:rPr lang="en-US" dirty="0"/>
              <a:t>op (opcode)=14 or 0001 0100</a:t>
            </a:r>
          </a:p>
          <a:p>
            <a:r>
              <a:rPr lang="en-US" dirty="0"/>
              <a:t>n=1,i=1,x=0,b=0,p=1,e=0 or 11 0010</a:t>
            </a:r>
          </a:p>
          <a:p>
            <a:pPr lvl="1"/>
            <a:r>
              <a:rPr lang="en-US" dirty="0"/>
              <a:t>We have simple addressing because we didn’t have immediate or indirect addressing!</a:t>
            </a:r>
          </a:p>
          <a:p>
            <a:r>
              <a:rPr lang="en-US" dirty="0" err="1"/>
              <a:t>disp</a:t>
            </a:r>
            <a:r>
              <a:rPr lang="en-US" dirty="0"/>
              <a:t>=02D or 0000 0011 1101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5" t="21824" r="47599" b="6596"/>
          <a:stretch/>
        </p:blipFill>
        <p:spPr>
          <a:xfrm rot="5400000">
            <a:off x="8254313" y="3385757"/>
            <a:ext cx="1227440" cy="44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3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248" y="1690688"/>
            <a:ext cx="11386751" cy="4840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FIRST    STL    RETADR    .SAVE RETURN ADDRESS</a:t>
            </a:r>
          </a:p>
          <a:p>
            <a:r>
              <a:rPr lang="en-US" dirty="0"/>
              <a:t>Object Code Generation:</a:t>
            </a:r>
          </a:p>
          <a:p>
            <a:pPr lvl="1"/>
            <a:r>
              <a:rPr lang="en-US" dirty="0"/>
              <a:t>First byte = opcode + </a:t>
            </a:r>
            <a:r>
              <a:rPr lang="en-US" dirty="0" err="1"/>
              <a:t>ni</a:t>
            </a:r>
            <a:r>
              <a:rPr lang="en-US" dirty="0"/>
              <a:t> -&gt; 0001 0100 + 11 (or 14 + 3) -&gt; 0001 0111 (or 17)</a:t>
            </a:r>
          </a:p>
          <a:p>
            <a:pPr marL="457200" lvl="1" indent="0">
              <a:buNone/>
            </a:pPr>
            <a:r>
              <a:rPr lang="en-US" dirty="0"/>
              <a:t>   So, our first byte = 0001 0111 (or 17)</a:t>
            </a:r>
          </a:p>
          <a:p>
            <a:pPr lvl="1"/>
            <a:r>
              <a:rPr lang="en-US" dirty="0"/>
              <a:t>Second byte first half = </a:t>
            </a:r>
            <a:r>
              <a:rPr lang="en-US" dirty="0" err="1"/>
              <a:t>xbpe</a:t>
            </a:r>
            <a:r>
              <a:rPr lang="en-US" dirty="0"/>
              <a:t> -&gt; 0010 (or 2)</a:t>
            </a:r>
          </a:p>
          <a:p>
            <a:pPr marL="457200" lvl="1" indent="0">
              <a:buNone/>
            </a:pPr>
            <a:r>
              <a:rPr lang="en-US" dirty="0"/>
              <a:t>   So, our second byte first half = 0010 (or 2)</a:t>
            </a:r>
          </a:p>
          <a:p>
            <a:pPr lvl="1"/>
            <a:r>
              <a:rPr lang="en-US" dirty="0"/>
              <a:t>Second byte second half and third byte = </a:t>
            </a:r>
            <a:r>
              <a:rPr lang="en-US" dirty="0" err="1"/>
              <a:t>disp</a:t>
            </a:r>
            <a:r>
              <a:rPr lang="en-US" dirty="0"/>
              <a:t> -&gt; 0000 0011 1101 (or 02D)</a:t>
            </a:r>
          </a:p>
          <a:p>
            <a:pPr marL="457200" lvl="1" indent="0">
              <a:buNone/>
            </a:pPr>
            <a:r>
              <a:rPr lang="en-US" dirty="0"/>
              <a:t>   So, our second byte second half and third byte = 0000 0011 1101 (or 02D)</a:t>
            </a:r>
          </a:p>
          <a:p>
            <a:pPr lvl="1"/>
            <a:r>
              <a:rPr lang="en-US" dirty="0"/>
              <a:t>Altogether, our 3-byte format 3 instruction is: </a:t>
            </a:r>
          </a:p>
          <a:p>
            <a:pPr marL="457200" lvl="1" indent="0">
              <a:buNone/>
            </a:pPr>
            <a:r>
              <a:rPr lang="en-US" dirty="0"/>
              <a:t>   0001 0111 0010 0000 0011 1101 (or 17202D)</a:t>
            </a:r>
          </a:p>
        </p:txBody>
      </p:sp>
    </p:spTree>
    <p:extLst>
      <p:ext uri="{BB962C8B-B14F-4D97-AF65-F5344CB8AC3E}">
        <p14:creationId xmlns:p14="http://schemas.microsoft.com/office/powerpoint/2010/main" val="37561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8546" y="1499545"/>
            <a:ext cx="5167312" cy="5549597"/>
          </a:xfrm>
        </p:spPr>
      </p:pic>
      <p:sp>
        <p:nvSpPr>
          <p:cNvPr id="5" name="Right Arrow 4"/>
          <p:cNvSpPr/>
          <p:nvPr/>
        </p:nvSpPr>
        <p:spPr>
          <a:xfrm rot="10588502">
            <a:off x="7151310" y="2121892"/>
            <a:ext cx="667264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3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overall process will be quite similar for format 4 instructions</a:t>
            </a:r>
          </a:p>
          <a:p>
            <a:r>
              <a:rPr lang="en-US" dirty="0"/>
              <a:t>This process will differ slightly with the different addressing modes</a:t>
            </a:r>
          </a:p>
          <a:p>
            <a:r>
              <a:rPr lang="en-US" dirty="0"/>
              <a:t>Base relative addressing will require you to keep track of what is loaded into the B register for use in your </a:t>
            </a:r>
            <a:r>
              <a:rPr lang="en-US" dirty="0" err="1"/>
              <a:t>disp</a:t>
            </a:r>
            <a:r>
              <a:rPr lang="en-US" dirty="0"/>
              <a:t> calculation</a:t>
            </a:r>
          </a:p>
          <a:p>
            <a:r>
              <a:rPr lang="en-US" dirty="0"/>
              <a:t>Immediate and indirect addressing effects also need to be considered!</a:t>
            </a:r>
          </a:p>
        </p:txBody>
      </p:sp>
    </p:spTree>
    <p:extLst>
      <p:ext uri="{BB962C8B-B14F-4D97-AF65-F5344CB8AC3E}">
        <p14:creationId xmlns:p14="http://schemas.microsoft.com/office/powerpoint/2010/main" val="1222526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take a look at a format 2 instruction</a:t>
            </a:r>
          </a:p>
          <a:p>
            <a:r>
              <a:rPr lang="en-US" dirty="0"/>
              <a:t>Look at functions.txt and find the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COMPR    A,S    .TEST for End Of Record (X'00')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From our OPTAB we see COMPR has opcode of A0 (hexadecimal value) and that it is a format 2 instruction</a:t>
            </a:r>
          </a:p>
        </p:txBody>
      </p:sp>
    </p:spTree>
    <p:extLst>
      <p:ext uri="{BB962C8B-B14F-4D97-AF65-F5344CB8AC3E}">
        <p14:creationId xmlns:p14="http://schemas.microsoft.com/office/powerpoint/2010/main" val="2440140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3863"/>
            <a:ext cx="10515600" cy="4351338"/>
          </a:xfrm>
        </p:spPr>
        <p:txBody>
          <a:bodyPr/>
          <a:lstStyle/>
          <a:p>
            <a:r>
              <a:rPr lang="en-US" dirty="0"/>
              <a:t>So, we already have the op section ready (A0 or 1010 0000) for the first byte</a:t>
            </a:r>
          </a:p>
          <a:p>
            <a:r>
              <a:rPr lang="en-US" dirty="0"/>
              <a:t>We need to get the r1 and r2 values for the second byte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book lists all the register values for us in the first chapter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3" r="61305" b="6596"/>
          <a:stretch/>
        </p:blipFill>
        <p:spPr>
          <a:xfrm rot="5400000">
            <a:off x="4719734" y="1777959"/>
            <a:ext cx="931535" cy="4020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7" t="6757" r="41381" b="9479"/>
          <a:stretch/>
        </p:blipFill>
        <p:spPr>
          <a:xfrm rot="5400000">
            <a:off x="7045411" y="3711625"/>
            <a:ext cx="1474573" cy="4308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1" r="25646" b="10280"/>
          <a:stretch/>
        </p:blipFill>
        <p:spPr>
          <a:xfrm rot="5400000">
            <a:off x="2620413" y="3868927"/>
            <a:ext cx="1851952" cy="38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38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COMPR    A,S    .TEST for End Of Record (X'00')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need the A (0 hexadecimal) and S (4 hexadecimal) register values for r1 and r2 respectively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7" t="6757" r="41381" b="9479"/>
          <a:stretch/>
        </p:blipFill>
        <p:spPr>
          <a:xfrm rot="5400000">
            <a:off x="6987746" y="1355604"/>
            <a:ext cx="1474573" cy="4308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1" r="25646" b="10280"/>
          <a:stretch/>
        </p:blipFill>
        <p:spPr>
          <a:xfrm rot="5400000">
            <a:off x="2340327" y="1523034"/>
            <a:ext cx="1851952" cy="3814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3" r="61305" b="6596"/>
          <a:stretch/>
        </p:blipFill>
        <p:spPr>
          <a:xfrm rot="5400000">
            <a:off x="4810568" y="3852576"/>
            <a:ext cx="931535" cy="4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7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Design and Implementation Project: </a:t>
            </a:r>
            <a:r>
              <a:rPr lang="en-US" dirty="0"/>
              <a:t>implement an assembler using </a:t>
            </a:r>
            <a:r>
              <a:rPr lang="en-US" b="1" dirty="0"/>
              <a:t>Java</a:t>
            </a:r>
            <a:r>
              <a:rPr lang="en-US" dirty="0"/>
              <a:t>, </a:t>
            </a:r>
            <a:r>
              <a:rPr lang="en-US" b="1" dirty="0"/>
              <a:t>C++,</a:t>
            </a:r>
            <a:r>
              <a:rPr lang="en-US" dirty="0"/>
              <a:t> </a:t>
            </a:r>
            <a:r>
              <a:rPr lang="en-US" b="1" dirty="0"/>
              <a:t>Perl, </a:t>
            </a:r>
            <a:r>
              <a:rPr lang="en-US" b="1" dirty="0" err="1"/>
              <a:t>Tcl</a:t>
            </a:r>
            <a:r>
              <a:rPr lang="en-US" b="1" dirty="0"/>
              <a:t>/</a:t>
            </a:r>
            <a:r>
              <a:rPr lang="en-US" b="1" dirty="0" err="1"/>
              <a:t>Tk</a:t>
            </a:r>
            <a:r>
              <a:rPr lang="en-US" b="1" dirty="0"/>
              <a:t>, others</a:t>
            </a:r>
            <a:r>
              <a:rPr lang="en-US" dirty="0"/>
              <a:t> (any one is OK)</a:t>
            </a:r>
          </a:p>
          <a:p>
            <a:pPr lvl="1"/>
            <a:r>
              <a:rPr lang="en-US" dirty="0"/>
              <a:t>I would suggest Java or Python, but you may choose whatever language reflects your team members’ strengths</a:t>
            </a:r>
          </a:p>
          <a:p>
            <a:pPr lvl="1"/>
            <a:r>
              <a:rPr lang="en-US" dirty="0"/>
              <a:t>Irrespective of choice, you will be responsible for clearly outlining the details of how to successfully compile and run your code</a:t>
            </a:r>
          </a:p>
          <a:p>
            <a:r>
              <a:rPr lang="en-US" dirty="0"/>
              <a:t>You will implement an assembler which can process SIC/XE assembly programs and generate the corresponding object codes and object programs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65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COMPR    A,S    .TEST for End Of Record (X'00')</a:t>
            </a:r>
          </a:p>
          <a:p>
            <a:r>
              <a:rPr lang="en-US" dirty="0"/>
              <a:t>Object Code Generation:</a:t>
            </a:r>
          </a:p>
          <a:p>
            <a:pPr lvl="1"/>
            <a:r>
              <a:rPr lang="en-US" dirty="0"/>
              <a:t>First byte = opcode -&gt; 1010 0000 (or A0) </a:t>
            </a:r>
          </a:p>
          <a:p>
            <a:pPr marL="457200" lvl="1" indent="0">
              <a:buNone/>
            </a:pPr>
            <a:r>
              <a:rPr lang="en-US" dirty="0"/>
              <a:t>   So, our first byte = 1010 0000 (or A0) </a:t>
            </a:r>
          </a:p>
          <a:p>
            <a:pPr lvl="1"/>
            <a:r>
              <a:rPr lang="en-US" dirty="0"/>
              <a:t>Second byte first half = r1 -&gt; A -&gt; 0000 (or 0)</a:t>
            </a:r>
          </a:p>
          <a:p>
            <a:pPr marL="457200" lvl="1" indent="0">
              <a:buNone/>
            </a:pPr>
            <a:r>
              <a:rPr lang="en-US" dirty="0"/>
              <a:t>   So, the second byte first half = 0000 (or 0)</a:t>
            </a:r>
          </a:p>
          <a:p>
            <a:pPr lvl="1"/>
            <a:r>
              <a:rPr lang="en-US" dirty="0"/>
              <a:t>Second byte second half = r2 -&gt; S -&gt; 0100 (or 4)</a:t>
            </a:r>
          </a:p>
          <a:p>
            <a:pPr marL="457200" lvl="1" indent="0">
              <a:buNone/>
            </a:pPr>
            <a:r>
              <a:rPr lang="en-US" dirty="0"/>
              <a:t>   So, the second byte second half = 0100 (or 4)</a:t>
            </a:r>
          </a:p>
          <a:p>
            <a:pPr lvl="1"/>
            <a:r>
              <a:rPr lang="en-US" dirty="0"/>
              <a:t>Altogether, our 2-byte format 2 instruction is: </a:t>
            </a:r>
          </a:p>
          <a:p>
            <a:pPr marL="457200" lvl="1" indent="0">
              <a:buNone/>
            </a:pPr>
            <a:r>
              <a:rPr lang="en-US" dirty="0"/>
              <a:t>   1010 0000 0000 0100 (or A004)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563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8546" y="1499545"/>
            <a:ext cx="5167312" cy="5549597"/>
          </a:xfrm>
        </p:spPr>
      </p:pic>
      <p:sp>
        <p:nvSpPr>
          <p:cNvPr id="5" name="Right Arrow 4"/>
          <p:cNvSpPr/>
          <p:nvPr/>
        </p:nvSpPr>
        <p:spPr>
          <a:xfrm rot="10588502">
            <a:off x="7035980" y="4362584"/>
            <a:ext cx="667264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23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 each of the sample programs there will need to be added functionality your assembler will need to support</a:t>
            </a:r>
          </a:p>
          <a:p>
            <a:pPr lvl="1"/>
            <a:r>
              <a:rPr lang="en-US" dirty="0"/>
              <a:t>literals.txt adds literals</a:t>
            </a:r>
          </a:p>
          <a:p>
            <a:pPr lvl="1"/>
            <a:r>
              <a:rPr lang="en-US" dirty="0"/>
              <a:t>program-blocks.txt adds program blocks</a:t>
            </a:r>
          </a:p>
          <a:p>
            <a:pPr lvl="1"/>
            <a:r>
              <a:rPr lang="en-US" dirty="0"/>
              <a:t>etc. </a:t>
            </a:r>
          </a:p>
          <a:p>
            <a:r>
              <a:rPr lang="en-US" dirty="0"/>
              <a:t>You also should create object programs using the object code you generate</a:t>
            </a:r>
          </a:p>
          <a:p>
            <a:pPr lvl="1"/>
            <a:r>
              <a:rPr lang="en-US" dirty="0"/>
              <a:t>I would suggest leaving this part until you can support all six test files</a:t>
            </a:r>
          </a:p>
          <a:p>
            <a:r>
              <a:rPr lang="en-US" dirty="0"/>
              <a:t>I will leave figuring out these parts to you</a:t>
            </a:r>
          </a:p>
          <a:p>
            <a:r>
              <a:rPr lang="en-US" dirty="0"/>
              <a:t>Your book is very straightforward and will be your friend as you are figuring out these details</a:t>
            </a:r>
          </a:p>
          <a:p>
            <a:r>
              <a:rPr lang="en-US" dirty="0"/>
              <a:t>You can come to my office hours and ask me 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09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assembler should support the six test programs</a:t>
            </a:r>
          </a:p>
          <a:p>
            <a:r>
              <a:rPr lang="en-US" dirty="0"/>
              <a:t>To test for robustness, your assembler will be tested using files you do not have access to</a:t>
            </a:r>
          </a:p>
          <a:p>
            <a:endParaRPr lang="en-US" dirty="0"/>
          </a:p>
          <a:p>
            <a:r>
              <a:rPr lang="en-US" dirty="0"/>
              <a:t>Good luck and have fun!</a:t>
            </a:r>
          </a:p>
          <a:p>
            <a:r>
              <a:rPr lang="en-US" dirty="0"/>
              <a:t>Email: phillity@iu.edu</a:t>
            </a:r>
          </a:p>
          <a:p>
            <a:r>
              <a:rPr lang="en-US" dirty="0"/>
              <a:t>Office Hour: MW 12:30-1:30 SL228</a:t>
            </a:r>
          </a:p>
          <a:p>
            <a:endParaRPr lang="en-US" dirty="0"/>
          </a:p>
        </p:txBody>
      </p:sp>
      <p:pic>
        <p:nvPicPr>
          <p:cNvPr id="4" name="Picture 2" descr="Image result for System Software: An Introduction to Systems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860" y="3445807"/>
            <a:ext cx="2373445" cy="318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4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2224"/>
          </a:xfrm>
        </p:spPr>
        <p:txBody>
          <a:bodyPr>
            <a:normAutofit fontScale="92500"/>
          </a:bodyPr>
          <a:lstStyle/>
          <a:p>
            <a:r>
              <a:rPr lang="en-US" dirty="0"/>
              <a:t>You will implement an assembler which can process SIC/XE assembly programs and generate the corresponding object codes and object programs</a:t>
            </a:r>
          </a:p>
          <a:p>
            <a:pPr lvl="1"/>
            <a:r>
              <a:rPr lang="en-US" dirty="0"/>
              <a:t>What does this actually entail?</a:t>
            </a:r>
          </a:p>
          <a:p>
            <a:pPr lvl="1"/>
            <a:r>
              <a:rPr lang="en-US" dirty="0"/>
              <a:t>We will see some specific details in a few slides, but the overall challenge is to…</a:t>
            </a:r>
          </a:p>
          <a:p>
            <a:r>
              <a:rPr lang="en-US" dirty="0"/>
              <a:t>In homework one we saw how use an object code to calculate the corresponding SIC/XE instruction’s target addresses, addressing modes, opcode and instruction format (object code -&gt; instruction details)</a:t>
            </a:r>
          </a:p>
          <a:p>
            <a:r>
              <a:rPr lang="en-US" dirty="0"/>
              <a:t>In this project you are tasked with discerning a SIC/XE program's instructions’ information and working to create the corresponding object codes (instruction details -&gt; object code)</a:t>
            </a:r>
          </a:p>
        </p:txBody>
      </p:sp>
    </p:spTree>
    <p:extLst>
      <p:ext uri="{BB962C8B-B14F-4D97-AF65-F5344CB8AC3E}">
        <p14:creationId xmlns:p14="http://schemas.microsoft.com/office/powerpoint/2010/main" val="269805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start by reading the first two chapters of the textbook</a:t>
            </a:r>
          </a:p>
          <a:p>
            <a:r>
              <a:rPr lang="en-US" dirty="0"/>
              <a:t>Your ability to contribute to your team’s effort will be extremely limited if you have not read and fully understand the first two chapters of the textbook</a:t>
            </a:r>
          </a:p>
          <a:p>
            <a:r>
              <a:rPr lang="en-US" dirty="0"/>
              <a:t>These first two chapters outline many of the operations, considerations, data structures and implementation details that this project will require</a:t>
            </a:r>
          </a:p>
          <a:p>
            <a:r>
              <a:rPr lang="en-US" dirty="0"/>
              <a:t>I will give a few details here, but you will need to review the text to clearly understand what you must do</a:t>
            </a:r>
          </a:p>
        </p:txBody>
      </p:sp>
    </p:spTree>
    <p:extLst>
      <p:ext uri="{BB962C8B-B14F-4D97-AF65-F5344CB8AC3E}">
        <p14:creationId xmlns:p14="http://schemas.microsoft.com/office/powerpoint/2010/main" val="2189535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 us take a look at some assembler implementation details</a:t>
            </a:r>
          </a:p>
          <a:p>
            <a:r>
              <a:rPr lang="en-US" dirty="0"/>
              <a:t>In an email you were given six sample SIC/XE assembly programs</a:t>
            </a:r>
          </a:p>
          <a:p>
            <a:pPr marL="971550" lvl="1" indent="-514350">
              <a:buAutoNum type="arabicPeriod"/>
            </a:pPr>
            <a:r>
              <a:rPr lang="en-US" dirty="0"/>
              <a:t>basic.txt</a:t>
            </a:r>
          </a:p>
          <a:p>
            <a:pPr marL="971550" lvl="1" indent="-514350">
              <a:buAutoNum type="arabicPeriod"/>
            </a:pPr>
            <a:r>
              <a:rPr lang="en-US" dirty="0"/>
              <a:t>functions.txt</a:t>
            </a:r>
          </a:p>
          <a:p>
            <a:pPr marL="971550" lvl="1" indent="-514350">
              <a:buAutoNum type="arabicPeriod"/>
            </a:pPr>
            <a:r>
              <a:rPr lang="en-US" dirty="0"/>
              <a:t>literals.txt</a:t>
            </a:r>
          </a:p>
          <a:p>
            <a:pPr marL="971550" lvl="1" indent="-514350">
              <a:buAutoNum type="arabicPeriod"/>
            </a:pPr>
            <a:r>
              <a:rPr lang="en-US" dirty="0"/>
              <a:t>program_blocks.txt</a:t>
            </a:r>
          </a:p>
          <a:p>
            <a:pPr marL="971550" lvl="1" indent="-514350">
              <a:buAutoNum type="arabicPeriod"/>
            </a:pPr>
            <a:r>
              <a:rPr lang="en-US" dirty="0"/>
              <a:t>control_sections.txt</a:t>
            </a:r>
          </a:p>
          <a:p>
            <a:pPr marL="971550" lvl="1" indent="-514350">
              <a:buAutoNum type="arabicPeriod"/>
            </a:pPr>
            <a:r>
              <a:rPr lang="en-US" dirty="0"/>
              <a:t>macros.txt</a:t>
            </a:r>
          </a:p>
          <a:p>
            <a:r>
              <a:rPr lang="en-US" dirty="0"/>
              <a:t>You need to implement an assembler which can successfully process all these files</a:t>
            </a:r>
          </a:p>
          <a:p>
            <a:r>
              <a:rPr lang="en-US" dirty="0"/>
              <a:t>Let us start by taking a closer look at functions.txt</a:t>
            </a:r>
          </a:p>
        </p:txBody>
      </p:sp>
    </p:spTree>
    <p:extLst>
      <p:ext uri="{BB962C8B-B14F-4D97-AF65-F5344CB8AC3E}">
        <p14:creationId xmlns:p14="http://schemas.microsoft.com/office/powerpoint/2010/main" val="311727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functions.txt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48"/>
          <a:stretch/>
        </p:blipFill>
        <p:spPr>
          <a:xfrm>
            <a:off x="838199" y="1474573"/>
            <a:ext cx="6532049" cy="517175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934200" y="2267337"/>
            <a:ext cx="5161893" cy="1200794"/>
          </a:xfrm>
        </p:spPr>
        <p:txBody>
          <a:bodyPr>
            <a:normAutofit/>
          </a:bodyPr>
          <a:lstStyle/>
          <a:p>
            <a:r>
              <a:rPr lang="en-US"/>
              <a:t>This SIC/</a:t>
            </a:r>
            <a:r>
              <a:rPr lang="en-US" dirty="0"/>
              <a:t>XE program should look familiar, it is from you book!</a:t>
            </a:r>
          </a:p>
        </p:txBody>
      </p:sp>
    </p:spTree>
    <p:extLst>
      <p:ext uri="{BB962C8B-B14F-4D97-AF65-F5344CB8AC3E}">
        <p14:creationId xmlns:p14="http://schemas.microsoft.com/office/powerpoint/2010/main" val="338579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functions.txt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5908" y="1936858"/>
            <a:ext cx="5066792" cy="457445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934200" y="2267337"/>
            <a:ext cx="5161893" cy="1200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functions.txt (pg. 55)</a:t>
            </a:r>
          </a:p>
        </p:txBody>
      </p:sp>
    </p:spTree>
    <p:extLst>
      <p:ext uri="{BB962C8B-B14F-4D97-AF65-F5344CB8AC3E}">
        <p14:creationId xmlns:p14="http://schemas.microsoft.com/office/powerpoint/2010/main" val="402876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Project: functions.txt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7863" y="1695901"/>
            <a:ext cx="4955061" cy="532164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934200" y="2267337"/>
            <a:ext cx="5161893" cy="1200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functions.txt solution (pg. 58)</a:t>
            </a:r>
          </a:p>
          <a:p>
            <a:r>
              <a:rPr lang="en-US" dirty="0" err="1"/>
              <a:t>Loc</a:t>
            </a:r>
            <a:r>
              <a:rPr lang="en-US" dirty="0"/>
              <a:t> and Object Code columns now present!</a:t>
            </a:r>
          </a:p>
        </p:txBody>
      </p:sp>
      <p:sp>
        <p:nvSpPr>
          <p:cNvPr id="8" name="Right Arrow 7"/>
          <p:cNvSpPr/>
          <p:nvPr/>
        </p:nvSpPr>
        <p:spPr>
          <a:xfrm rot="5400000">
            <a:off x="4892310" y="1613877"/>
            <a:ext cx="570342" cy="29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500248" y="1598365"/>
            <a:ext cx="570342" cy="29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06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2293</Words>
  <Application>Microsoft Office PowerPoint</Application>
  <PresentationFormat>Widescreen</PresentationFormat>
  <Paragraphs>215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CSCI 30000 Systems Programming Course Project</vt:lpstr>
      <vt:lpstr>Course Project: Introduction</vt:lpstr>
      <vt:lpstr>Course Project: Goal</vt:lpstr>
      <vt:lpstr>Course Project: Overview</vt:lpstr>
      <vt:lpstr>Course Project: First Steps</vt:lpstr>
      <vt:lpstr>Course Project: Implementation Details</vt:lpstr>
      <vt:lpstr>Course Project: functions.txt</vt:lpstr>
      <vt:lpstr>Course Project: functions.txt</vt:lpstr>
      <vt:lpstr>Course Project: functions.txt</vt:lpstr>
      <vt:lpstr>Course Project: functions.txt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Implementation Details</vt:lpstr>
      <vt:lpstr>Course Project: Testing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30000 Systems Programming Course Project</dc:title>
  <dc:creator>Tyler</dc:creator>
  <cp:lastModifiedBy>Zou, Xukai</cp:lastModifiedBy>
  <cp:revision>35</cp:revision>
  <dcterms:created xsi:type="dcterms:W3CDTF">2018-02-24T22:52:43Z</dcterms:created>
  <dcterms:modified xsi:type="dcterms:W3CDTF">2023-09-11T18:40:19Z</dcterms:modified>
</cp:coreProperties>
</file>